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60" r:id="rId7"/>
    <p:sldId id="259" r:id="rId8"/>
    <p:sldId id="2451" r:id="rId9"/>
    <p:sldId id="2454" r:id="rId10"/>
    <p:sldId id="2457" r:id="rId11"/>
    <p:sldId id="2456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AAAAAA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5" autoAdjust="0"/>
    <p:restoredTop sz="96197" autoAdjust="0"/>
  </p:normalViewPr>
  <p:slideViewPr>
    <p:cSldViewPr snapToGrid="0">
      <p:cViewPr varScale="1">
        <p:scale>
          <a:sx n="104" d="100"/>
          <a:sy n="104" d="100"/>
        </p:scale>
        <p:origin x="138" y="34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-24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struction_informatiqu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Programme_informatique" TargetMode="External"/><Relationship Id="rId4" Type="http://schemas.openxmlformats.org/officeDocument/2006/relationships/hyperlink" Target="https://fr.wikipedia.org/wiki/Compilateu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 </a:t>
            </a:r>
            <a:r>
              <a:rPr lang="fr-F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bibliothèque logicielle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 collection de séquence d'</a:t>
            </a:r>
            <a:r>
              <a:rPr lang="fr-F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nstruction informatique"/>
              </a:rPr>
              <a:t>instructions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pré </a:t>
            </a:r>
            <a:r>
              <a:rPr lang="fr-F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ompilateur"/>
              </a:rPr>
              <a:t>compilées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et prêtes à être utilisées par </a:t>
            </a:r>
            <a:r>
              <a:rPr lang="fr-F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 </a:t>
            </a:r>
            <a:r>
              <a:rPr lang="fr-FR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gramme informatique"/>
              </a:rPr>
              <a:t>programmes</a:t>
            </a:r>
            <a:r>
              <a:rPr lang="fr-FR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.</a:t>
            </a:r>
            <a:endParaRPr lang="fr-FR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fr-FR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Initialement développé par Intel, La société de robotique Willow Garage et la société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ItSeez</a:t>
            </a:r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se sont succédé au support de cette bibliothèque. Depuis 2016 et le rachat de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ItSeez</a:t>
            </a:r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par Intel, le support est de nouveau assuré par Intel. Il possède des interfaces C++, Python, Java et MATLAB et prend en charge Windows, Linux, Android et Mac OS.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OpenCV</a:t>
            </a:r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se penche principalement vers les applications de vision en temps réel et tire parti des instructions MMX et SSE lorsqu'elles sont disponibles. Des interfaces CUDA et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OpenCL</a:t>
            </a:r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complètes sont activement développées en ce moment. Il existe plus de 500 algorithmes et environ 10 fois plus de fonctions qui composent ou prennent en charge ces algorithmes.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OpenCV</a:t>
            </a:r>
            <a:r>
              <a:rPr lang="fr-F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est écrit nativement en C++ et possède une interface basée sur des modèles qui fonctionne de manière transparente avec les conteneurs STL.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microsoft.com/office/2007/relationships/hdphoto" Target="../media/hdphoto2.wdp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.jp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.png"/><Relationship Id="rId5" Type="http://schemas.openxmlformats.org/officeDocument/2006/relationships/tags" Target="../tags/tag13.xml"/><Relationship Id="rId15" Type="http://schemas.openxmlformats.org/officeDocument/2006/relationships/image" Target="../media/image7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microsoft.com/office/2007/relationships/hdphoto" Target="../media/hdphoto4.wdp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12.png"/><Relationship Id="rId5" Type="http://schemas.openxmlformats.org/officeDocument/2006/relationships/tags" Target="../tags/tag30.xml"/><Relationship Id="rId10" Type="http://schemas.openxmlformats.org/officeDocument/2006/relationships/image" Target="../media/image11.png"/><Relationship Id="rId4" Type="http://schemas.openxmlformats.org/officeDocument/2006/relationships/tags" Target="../tags/tag29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microsoft.com/office/2007/relationships/hdphoto" Target="../media/hdphoto5.wdp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6">
            <a:alphaModFix amt="5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Open cv </a:t>
            </a:r>
            <a:r>
              <a:rPr lang="fr-FR" dirty="0"/>
              <a:t>bibliothèque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09.06.2022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Detection et reconnaissance </a:t>
            </a:r>
            <a:r>
              <a:rPr lang="fr-FR" dirty="0"/>
              <a:t>faciale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0" y="642927"/>
            <a:ext cx="6095999" cy="1435948"/>
          </a:xfrm>
        </p:spPr>
        <p:txBody>
          <a:bodyPr/>
          <a:lstStyle/>
          <a:p>
            <a:pPr algn="ctr"/>
            <a:r>
              <a:rPr lang="en-US" sz="4400" dirty="0"/>
              <a:t>Plan de presentation 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2"/>
            </p:custDataLst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Présentation de l’équipe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Fonctionnalités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Exemples utilisation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Démonstration open CV</a:t>
            </a:r>
          </a:p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Notre équipe 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Kenza Alaoui</a:t>
            </a:r>
          </a:p>
          <a:p>
            <a:pPr marL="0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Yahya Aammar</a:t>
            </a:r>
          </a:p>
          <a:p>
            <a:pPr marL="0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Yassine Bouabou</a:t>
            </a:r>
          </a:p>
          <a:p>
            <a:pPr marL="0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Oussama Rezzouk</a:t>
            </a:r>
          </a:p>
          <a:p>
            <a:pPr marL="0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Alae </a:t>
            </a:r>
            <a:r>
              <a:rPr lang="en-US" sz="1500" dirty="0" err="1"/>
              <a:t>Chaoui</a:t>
            </a:r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3977CD2-EB04-3A73-AF03-0D5B875DE1E8}"/>
              </a:ext>
            </a:extLst>
          </p:cNvPr>
          <p:cNvPicPr>
            <a:picLocks noGrp="1" noChangeAspect="1"/>
          </p:cNvPicPr>
          <p:nvPr>
            <p:ph type="pic" sz="quarter" idx="15"/>
            <p:custDataLst>
              <p:tags r:id="rId4"/>
            </p:custDataLst>
          </p:nvPr>
        </p:nvPicPr>
        <p:blipFill rotWithShape="1">
          <a:blip r:embed="rId11"/>
          <a:srcRect l="-23031" t="-1562" r="-23031" b="-1562"/>
          <a:stretch/>
        </p:blipFill>
        <p:spPr>
          <a:xfrm>
            <a:off x="736600" y="2348259"/>
            <a:ext cx="2997200" cy="1781979"/>
          </a:xfrm>
          <a:solidFill>
            <a:srgbClr val="A2A2A2"/>
          </a:solidFill>
        </p:spPr>
      </p:pic>
      <p:pic>
        <p:nvPicPr>
          <p:cNvPr id="10" name="Picture Placeholder 9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63CAD1DD-D44E-7F70-25E4-CD1F9FBCFB50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5"/>
            </p:custDataLst>
          </p:nvPr>
        </p:nvPicPr>
        <p:blipFill rotWithShape="1">
          <a:blip r:embed="rId12"/>
          <a:srcRect l="-17141" t="9427" r="-17141" b="9427"/>
          <a:stretch/>
        </p:blipFill>
        <p:spPr>
          <a:xfrm>
            <a:off x="4026600" y="2348260"/>
            <a:ext cx="3021900" cy="1781979"/>
          </a:xfrm>
          <a:solidFill>
            <a:srgbClr val="AAAAAA"/>
          </a:solidFill>
        </p:spPr>
      </p:pic>
      <p:pic>
        <p:nvPicPr>
          <p:cNvPr id="19" name="Picture Placeholder 18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5D999DE7-AB94-375C-25C4-E047293757D9}"/>
              </a:ext>
            </a:extLst>
          </p:cNvPr>
          <p:cNvPicPr>
            <a:picLocks noGrp="1" noChangeAspect="1"/>
          </p:cNvPicPr>
          <p:nvPr>
            <p:ph type="pic" sz="quarter" idx="17"/>
            <p:custDataLst>
              <p:tags r:id="rId6"/>
            </p:custDataLst>
          </p:nvPr>
        </p:nvPicPr>
        <p:blipFill rotWithShape="1">
          <a:blip r:embed="rId13"/>
          <a:srcRect l="-14615" t="12165" r="-14615" b="12165"/>
          <a:stretch/>
        </p:blipFill>
        <p:spPr>
          <a:xfrm>
            <a:off x="4024500" y="349192"/>
            <a:ext cx="3024000" cy="1797912"/>
          </a:xfrm>
          <a:solidFill>
            <a:schemeClr val="bg1"/>
          </a:solidFill>
        </p:spPr>
      </p:pic>
      <p:pic>
        <p:nvPicPr>
          <p:cNvPr id="26" name="Picture Placeholder 2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A0337657-B06B-C458-90B0-90C5D7A7D2D2}"/>
              </a:ext>
            </a:extLst>
          </p:cNvPr>
          <p:cNvPicPr>
            <a:picLocks noGrp="1" noChangeAspect="1"/>
          </p:cNvPicPr>
          <p:nvPr>
            <p:ph type="pic" sz="quarter" idx="18"/>
            <p:custDataLst>
              <p:tags r:id="rId7"/>
            </p:custDataLst>
          </p:nvPr>
        </p:nvPicPr>
        <p:blipFill rotWithShape="1">
          <a:blip r:embed="rId14"/>
          <a:srcRect t="18750" b="38393"/>
          <a:stretch/>
        </p:blipFill>
        <p:spPr>
          <a:xfrm>
            <a:off x="2235200" y="4606771"/>
            <a:ext cx="2951999" cy="1728000"/>
          </a:xfrm>
        </p:spPr>
      </p:pic>
      <p:pic>
        <p:nvPicPr>
          <p:cNvPr id="8" name="Espace réservé pour une image  7" descr="Une image contenant femme, personne&#10;&#10;Description générée automatiquement">
            <a:extLst>
              <a:ext uri="{FF2B5EF4-FFF2-40B4-BE49-F238E27FC236}">
                <a16:creationId xmlns:a16="http://schemas.microsoft.com/office/drawing/2014/main" id="{093FD287-0A6B-4EAD-224E-2B5BBBA9C8F8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8"/>
            </p:custDataLst>
          </p:nvPr>
        </p:nvPicPr>
        <p:blipFill rotWithShape="1">
          <a:blip r:embed="rId15"/>
          <a:srcRect l="-27088" t="19818" r="-27088" b="19818"/>
          <a:stretch/>
        </p:blipFill>
        <p:spPr>
          <a:xfrm>
            <a:off x="736600" y="365125"/>
            <a:ext cx="2997200" cy="1781979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2"/>
            </p:custDataLst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Open CV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Les bibliothèques en général.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CV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Qu’es qu’Open CV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Lancement et évolution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/>
              <a:t>Fonctionnalités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3"/>
            </p:custDataLst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633" r="5360" b="3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41520" y="3712405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 err="1"/>
              <a:t>Vidéo</a:t>
            </a:r>
            <a:r>
              <a:rPr lang="en-US" sz="2400" spc="300" dirty="0"/>
              <a:t> monitoring: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Classification </a:t>
            </a:r>
            <a:r>
              <a:rPr lang="en-US" sz="1400" dirty="0" err="1"/>
              <a:t>d’action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vidéo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 err="1"/>
              <a:t>Détection</a:t>
            </a:r>
            <a:r>
              <a:rPr lang="en-US" sz="1400" dirty="0"/>
              <a:t> et </a:t>
            </a:r>
            <a:r>
              <a:rPr lang="en-US" sz="1400" dirty="0" err="1"/>
              <a:t>suivi</a:t>
            </a:r>
            <a:r>
              <a:rPr lang="en-US" sz="1400" dirty="0"/>
              <a:t> de </a:t>
            </a:r>
            <a:r>
              <a:rPr lang="en-US" sz="1400" dirty="0" err="1"/>
              <a:t>mouvement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caméra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1400" dirty="0"/>
              <a:t>Détection et suivi d'objets en mouvement dans des scènes complexes</a:t>
            </a:r>
            <a:r>
              <a:rPr lang="en-US" sz="1400" dirty="0"/>
              <a:t> 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1400" dirty="0"/>
              <a:t>Détection et </a:t>
            </a:r>
            <a:r>
              <a:rPr lang="fr-FR" sz="1400" dirty="0" err="1"/>
              <a:t>suiv</a:t>
            </a:r>
            <a:r>
              <a:rPr lang="en-US" sz="1400" dirty="0" err="1"/>
              <a:t>i</a:t>
            </a:r>
            <a:r>
              <a:rPr lang="en-US" sz="1400" dirty="0"/>
              <a:t> des </a:t>
            </a:r>
            <a:r>
              <a:rPr lang="en-US" sz="1400" dirty="0" err="1"/>
              <a:t>yeux</a:t>
            </a:r>
            <a:r>
              <a:rPr lang="en-US" sz="1400" dirty="0"/>
              <a:t>.</a:t>
            </a: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122919" y="3670302"/>
            <a:ext cx="342635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 err="1"/>
              <a:t>Traitement</a:t>
            </a:r>
            <a:r>
              <a:rPr lang="en-US" sz="2400" spc="300" dirty="0"/>
              <a:t> </a:t>
            </a:r>
            <a:r>
              <a:rPr lang="en-US" sz="2400" spc="300" dirty="0" err="1"/>
              <a:t>d’image</a:t>
            </a:r>
            <a:r>
              <a:rPr lang="en-US" sz="2400" spc="3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Identification </a:t>
            </a:r>
            <a:r>
              <a:rPr lang="en-US" sz="1400" dirty="0" err="1"/>
              <a:t>d’images</a:t>
            </a:r>
            <a:r>
              <a:rPr lang="en-US" sz="1400" dirty="0"/>
              <a:t> </a:t>
            </a:r>
            <a:r>
              <a:rPr lang="en-US" sz="1400" dirty="0" err="1"/>
              <a:t>similaire</a:t>
            </a:r>
            <a:endParaRPr lang="en-US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 err="1"/>
              <a:t>Traitement</a:t>
            </a:r>
            <a:r>
              <a:rPr lang="en-US" sz="1400" dirty="0"/>
              <a:t> des </a:t>
            </a:r>
            <a:r>
              <a:rPr lang="en-US" sz="1400" dirty="0" err="1"/>
              <a:t>yeux</a:t>
            </a:r>
            <a:r>
              <a:rPr lang="en-US" sz="1400" dirty="0"/>
              <a:t> rouges (flash)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Reconnaissance des </a:t>
            </a:r>
            <a:r>
              <a:rPr lang="en-US" sz="1400" dirty="0" err="1"/>
              <a:t>scènes</a:t>
            </a:r>
            <a:endParaRPr lang="en-US" sz="14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Placeholder 8" descr="A picture containing road&#10;&#10;Description automatically generated">
            <a:extLst>
              <a:ext uri="{FF2B5EF4-FFF2-40B4-BE49-F238E27FC236}">
                <a16:creationId xmlns:a16="http://schemas.microsoft.com/office/drawing/2014/main" id="{24F3C7EB-E662-5A23-1521-76A70D9A5B02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4"/>
            </p:custDataLst>
          </p:nvPr>
        </p:nvPicPr>
        <p:blipFill>
          <a:blip r:embed="rId9"/>
          <a:srcRect l="8150" r="8150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A8FC76E-17B3-2112-CDA1-3E4740DF5A69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5"/>
            </p:custDataLst>
          </p:nvPr>
        </p:nvPicPr>
        <p:blipFill>
          <a:blip r:embed="rId10"/>
          <a:srcRect t="9519" b="9519"/>
          <a:stretch>
            <a:fillRect/>
          </a:stretch>
        </p:blipFill>
        <p:spPr/>
      </p:pic>
      <p:pic>
        <p:nvPicPr>
          <p:cNvPr id="23" name="Picture Placeholder 22" descr="A collage of a building&#10;&#10;Description automatically generated with low confidence">
            <a:extLst>
              <a:ext uri="{FF2B5EF4-FFF2-40B4-BE49-F238E27FC236}">
                <a16:creationId xmlns:a16="http://schemas.microsoft.com/office/drawing/2014/main" id="{C36136F6-3616-C994-BA41-5D31466F5F16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6"/>
            </p:custDataLst>
          </p:nvPr>
        </p:nvPicPr>
        <p:blipFill>
          <a:blip r:embed="rId11"/>
          <a:srcRect l="11381" r="11381"/>
          <a:stretch>
            <a:fillRect/>
          </a:stretch>
        </p:blipFill>
        <p:spPr>
          <a:xfrm>
            <a:off x="8122920" y="1623219"/>
            <a:ext cx="3339406" cy="189230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B11A92-5F8B-CF03-1740-D4E4C0F4B02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60438" y="3712405"/>
            <a:ext cx="31959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400" dirty="0"/>
              <a:t>Reconnaissance faciale: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800" spc="300" dirty="0"/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400" spc="0" dirty="0"/>
              <a:t>Détection</a:t>
            </a:r>
            <a:r>
              <a:rPr lang="en-US" sz="1400" spc="0" dirty="0"/>
              <a:t> </a:t>
            </a:r>
            <a:r>
              <a:rPr lang="fr-FR" sz="1400" spc="0" dirty="0"/>
              <a:t>de</a:t>
            </a:r>
            <a:r>
              <a:rPr lang="en-US" sz="1400" spc="0" dirty="0"/>
              <a:t> </a:t>
            </a:r>
            <a:r>
              <a:rPr lang="fr-FR" sz="1400" spc="0" dirty="0"/>
              <a:t>visages.</a:t>
            </a: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FR" sz="1400" spc="0" dirty="0"/>
              <a:t>Reconnaissance faciale.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fr-FR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fr-FR" sz="1800" spc="0" dirty="0"/>
          </a:p>
          <a:p>
            <a:pPr>
              <a:lnSpc>
                <a:spcPct val="100000"/>
              </a:lnSpc>
              <a:defRPr/>
            </a:pPr>
            <a:endParaRPr lang="fr-FR" sz="1800" spc="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Exemples</a:t>
            </a:r>
            <a:r>
              <a:rPr lang="en-US" dirty="0"/>
              <a:t> </a:t>
            </a:r>
            <a:r>
              <a:rPr lang="en-US" dirty="0" err="1"/>
              <a:t>d’utilisation</a:t>
            </a:r>
            <a:endParaRPr lang="en-US" dirty="0"/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2"/>
            </p:custDataLst>
          </p:nvPr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 Open cv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0EC0939-CEA9-0D5A-9166-0770FFF7C9FE}"/>
              </a:ext>
            </a:extLst>
          </p:cNvPr>
          <p:cNvPicPr>
            <a:picLocks noGrp="1" noChangeAspect="1"/>
          </p:cNvPicPr>
          <p:nvPr>
            <p:ph type="pic" sz="quarter" idx="14"/>
            <p:custDataLst>
              <p:tags r:id="rId1"/>
            </p:custDataLst>
          </p:nvPr>
        </p:nvPicPr>
        <p:blipFill rotWithShape="1">
          <a:blip r:embed="rId7"/>
          <a:srcRect l="27786" r="27787"/>
          <a:stretch/>
        </p:blipFill>
        <p:spPr>
          <a:xfrm>
            <a:off x="20" y="10"/>
            <a:ext cx="5416530" cy="6857990"/>
          </a:xfr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96000" y="1661160"/>
            <a:ext cx="4646613" cy="382587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Détection</a:t>
            </a:r>
            <a:r>
              <a:rPr lang="en-CA" dirty="0"/>
              <a:t> des intrusions dans la </a:t>
            </a:r>
            <a:r>
              <a:rPr lang="fr-FR" dirty="0"/>
              <a:t>vidéosurveillance.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Surveillance de l'équipement minier</a:t>
            </a:r>
            <a:r>
              <a:rPr lang="en-CA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Aider les robots à naviguer et à ramasser des objets.</a:t>
            </a: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Détection des accidents de noyade en piscine.</a:t>
            </a: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Vérifier les pistes pour les débris (aviation).</a:t>
            </a: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Inspecter les étiquettes des produits dans les usines.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Détection rapide des visages.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306C4370-3F7B-9963-1D40-33963D59B4FD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fr-FR" dirty="0"/>
              <a:t>Exemples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6998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Demonstration: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44D4190-03D3-52D1-61E9-8BF05E97CC2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1229" y="2710543"/>
            <a:ext cx="980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de détection et reconnaissance faciale basées sur Open CV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</TotalTime>
  <Words>371</Words>
  <Application>Microsoft Office PowerPoint</Application>
  <PresentationFormat>Grand écran</PresentationFormat>
  <Paragraphs>66</Paragraphs>
  <Slides>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Wingdings</vt:lpstr>
      <vt:lpstr>Office Theme</vt:lpstr>
      <vt:lpstr>Open cv bibliothèque.</vt:lpstr>
      <vt:lpstr>Plan de presentation </vt:lpstr>
      <vt:lpstr>Notre équipe :</vt:lpstr>
      <vt:lpstr>INTRODUCTION</vt:lpstr>
      <vt:lpstr>Fonctionnalités</vt:lpstr>
      <vt:lpstr>Présentation PowerPoint</vt:lpstr>
      <vt:lpstr>Exemples d’utilisation</vt:lpstr>
      <vt:lpstr>Exemples d’utilisation</vt:lpstr>
      <vt:lpstr>Demonstration: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cv bibliotheque.</dc:title>
  <dc:creator>Chaoui, Mohammed Alae</dc:creator>
  <cp:lastModifiedBy>Chaoui, Mohammed Alae</cp:lastModifiedBy>
  <cp:revision>20</cp:revision>
  <dcterms:created xsi:type="dcterms:W3CDTF">2022-06-05T13:34:20Z</dcterms:created>
  <dcterms:modified xsi:type="dcterms:W3CDTF">2022-06-09T16:42:58Z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